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0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E824F-384B-D249-BCFD-7E031251ABD1}" type="datetimeFigureOut">
              <a:rPr lang="de-DE" smtClean="0"/>
              <a:t>01.04.18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DD789-FDDD-DA4D-8D35-2100C25E47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0926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DF40C-3ADB-464D-B24E-29C083737F12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4696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DF40C-3ADB-464D-B24E-29C083737F12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4696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3E2D22-1C41-CA40-B177-E21B4896A252}" type="datetimeFigureOut">
              <a:rPr lang="de-DE" smtClean="0"/>
              <a:t>01.04.18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5FDB3C-2FE1-8440-997D-7D89EDDEBE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1033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3E2D22-1C41-CA40-B177-E21B4896A252}" type="datetimeFigureOut">
              <a:rPr lang="de-DE" smtClean="0"/>
              <a:t>01.04.18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5FDB3C-2FE1-8440-997D-7D89EDDEBE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709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3E2D22-1C41-CA40-B177-E21B4896A252}" type="datetimeFigureOut">
              <a:rPr lang="de-DE" smtClean="0"/>
              <a:t>01.04.18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5FDB3C-2FE1-8440-997D-7D89EDDEBE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7259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3E2D22-1C41-CA40-B177-E21B4896A252}" type="datetimeFigureOut">
              <a:rPr lang="de-DE" smtClean="0"/>
              <a:t>01.04.18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5FDB3C-2FE1-8440-997D-7D89EDDEBE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1394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3E2D22-1C41-CA40-B177-E21B4896A252}" type="datetimeFigureOut">
              <a:rPr lang="de-DE" smtClean="0"/>
              <a:t>01.04.18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5FDB3C-2FE1-8440-997D-7D89EDDEBE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5493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3E2D22-1C41-CA40-B177-E21B4896A252}" type="datetimeFigureOut">
              <a:rPr lang="de-DE" smtClean="0"/>
              <a:t>01.04.18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5FDB3C-2FE1-8440-997D-7D89EDDEBE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836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3E2D22-1C41-CA40-B177-E21B4896A252}" type="datetimeFigureOut">
              <a:rPr lang="de-DE" smtClean="0"/>
              <a:t>01.04.18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5FDB3C-2FE1-8440-997D-7D89EDDEBE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127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3E2D22-1C41-CA40-B177-E21B4896A252}" type="datetimeFigureOut">
              <a:rPr lang="de-DE" smtClean="0"/>
              <a:t>01.04.18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5FDB3C-2FE1-8440-997D-7D89EDDEBE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1918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3E2D22-1C41-CA40-B177-E21B4896A252}" type="datetimeFigureOut">
              <a:rPr lang="de-DE" smtClean="0"/>
              <a:t>01.04.18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5FDB3C-2FE1-8440-997D-7D89EDDEBE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7166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3E2D22-1C41-CA40-B177-E21B4896A252}" type="datetimeFigureOut">
              <a:rPr lang="de-DE" smtClean="0"/>
              <a:t>01.04.18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5FDB3C-2FE1-8440-997D-7D89EDDEBE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2087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3E2D22-1C41-CA40-B177-E21B4896A252}" type="datetimeFigureOut">
              <a:rPr lang="de-DE" smtClean="0"/>
              <a:t>01.04.18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5FDB3C-2FE1-8440-997D-7D89EDDEBE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3328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err="1" smtClean="0"/>
              <a:t>www.apple-tree.com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7318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apple-tree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457200" y="-120470"/>
            <a:ext cx="8229600" cy="1143000"/>
          </a:xfrm>
        </p:spPr>
        <p:txBody>
          <a:bodyPr>
            <a:normAutofit/>
          </a:bodyPr>
          <a:lstStyle/>
          <a:p>
            <a:r>
              <a:rPr lang="de-CH" dirty="0" err="1" smtClean="0"/>
              <a:t>Canvas</a:t>
            </a:r>
            <a:r>
              <a:rPr lang="de-CH" dirty="0" smtClean="0"/>
              <a:t> APPLETREE </a:t>
            </a:r>
            <a:r>
              <a:rPr lang="de-CH" sz="1000" dirty="0" smtClean="0">
                <a:hlinkClick r:id="rId3"/>
              </a:rPr>
              <a:t>www.apple-tree.com</a:t>
            </a:r>
            <a:r>
              <a:rPr lang="de-CH" sz="1000" smtClean="0"/>
              <a:t> </a:t>
            </a:r>
            <a:endParaRPr lang="de-DE" dirty="0"/>
          </a:p>
        </p:txBody>
      </p:sp>
      <p:grpSp>
        <p:nvGrpSpPr>
          <p:cNvPr id="7" name="Gruppieren 16"/>
          <p:cNvGrpSpPr/>
          <p:nvPr/>
        </p:nvGrpSpPr>
        <p:grpSpPr>
          <a:xfrm>
            <a:off x="366733" y="1022531"/>
            <a:ext cx="8237716" cy="5710454"/>
            <a:chOff x="366733" y="1484784"/>
            <a:chExt cx="8237716" cy="5248200"/>
          </a:xfrm>
        </p:grpSpPr>
        <p:grpSp>
          <p:nvGrpSpPr>
            <p:cNvPr id="8" name="Gruppieren 14"/>
            <p:cNvGrpSpPr/>
            <p:nvPr/>
          </p:nvGrpSpPr>
          <p:grpSpPr>
            <a:xfrm>
              <a:off x="366733" y="1484784"/>
              <a:ext cx="8237715" cy="4032448"/>
              <a:chOff x="366733" y="1484784"/>
              <a:chExt cx="8237715" cy="4032448"/>
            </a:xfrm>
          </p:grpSpPr>
          <p:sp>
            <p:nvSpPr>
              <p:cNvPr id="2" name="Rechteck 1"/>
              <p:cNvSpPr/>
              <p:nvPr/>
            </p:nvSpPr>
            <p:spPr>
              <a:xfrm>
                <a:off x="366733" y="1484784"/>
                <a:ext cx="1728192" cy="4032448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36000" rIns="36000" bIns="36000" rtlCol="0" anchor="t"/>
              <a:lstStyle/>
              <a:p>
                <a:pPr algn="ctr"/>
                <a:r>
                  <a:rPr lang="de-CH" dirty="0" smtClean="0"/>
                  <a:t>Schlüsselpartner</a:t>
                </a:r>
              </a:p>
              <a:p>
                <a:pPr marL="177800" indent="-177800">
                  <a:buFont typeface="Arial" pitchFamily="34" charset="0"/>
                  <a:buChar char="•"/>
                </a:pPr>
                <a:r>
                  <a:rPr lang="de-CH" sz="1200" dirty="0" err="1" smtClean="0"/>
                  <a:t>Referral</a:t>
                </a:r>
                <a:r>
                  <a:rPr lang="de-CH" sz="1200" dirty="0" smtClean="0"/>
                  <a:t>- Institute EP</a:t>
                </a:r>
              </a:p>
              <a:p>
                <a:pPr marL="177800" indent="-177800">
                  <a:buFont typeface="Arial" pitchFamily="34" charset="0"/>
                  <a:buChar char="•"/>
                </a:pPr>
                <a:r>
                  <a:rPr lang="de-CH" sz="1200" dirty="0" smtClean="0"/>
                  <a:t>Kunden als </a:t>
                </a:r>
                <a:r>
                  <a:rPr lang="de-CH" sz="1200" dirty="0" err="1" smtClean="0"/>
                  <a:t>Empfehler</a:t>
                </a:r>
                <a:endParaRPr lang="de-CH" sz="1200" dirty="0" smtClean="0"/>
              </a:p>
              <a:p>
                <a:pPr marL="177800" indent="-177800">
                  <a:buFont typeface="Arial" pitchFamily="34" charset="0"/>
                  <a:buChar char="•"/>
                </a:pPr>
                <a:r>
                  <a:rPr lang="de-CH" sz="1200" dirty="0" smtClean="0"/>
                  <a:t>HSLU</a:t>
                </a:r>
              </a:p>
              <a:p>
                <a:pPr marL="177800" indent="-177800">
                  <a:buFont typeface="Arial" pitchFamily="34" charset="0"/>
                  <a:buChar char="•"/>
                </a:pPr>
                <a:r>
                  <a:rPr lang="de-CH" sz="1200" dirty="0" err="1" smtClean="0"/>
                  <a:t>Richemont</a:t>
                </a:r>
                <a:endParaRPr lang="de-CH" sz="1200" dirty="0" smtClean="0"/>
              </a:p>
              <a:p>
                <a:pPr marL="177800" indent="-177800">
                  <a:buFont typeface="Arial" pitchFamily="34" charset="0"/>
                  <a:buChar char="•"/>
                </a:pPr>
                <a:r>
                  <a:rPr lang="de-CH" sz="1200" dirty="0" err="1" smtClean="0"/>
                  <a:t>Lorange</a:t>
                </a:r>
                <a:endParaRPr lang="de-CH" sz="1200" dirty="0" smtClean="0"/>
              </a:p>
              <a:p>
                <a:pPr marL="177800" indent="-177800">
                  <a:buFont typeface="Arial" pitchFamily="34" charset="0"/>
                  <a:buChar char="•"/>
                </a:pPr>
                <a:r>
                  <a:rPr lang="de-CH" sz="1200" dirty="0" smtClean="0"/>
                  <a:t> APPLETREE Think Tank</a:t>
                </a:r>
              </a:p>
              <a:p>
                <a:pPr marL="177800" indent="-177800" algn="ctr"/>
                <a:endParaRPr lang="de-CH" sz="1200" dirty="0"/>
              </a:p>
              <a:p>
                <a:pPr marL="177800" indent="-177800" algn="ctr"/>
                <a:endParaRPr lang="de-CH" sz="1200" dirty="0" smtClean="0"/>
              </a:p>
              <a:p>
                <a:pPr marL="177800" indent="-177800" algn="ctr"/>
                <a:endParaRPr lang="de-CH" sz="1200" dirty="0" smtClean="0"/>
              </a:p>
            </p:txBody>
          </p:sp>
          <p:sp>
            <p:nvSpPr>
              <p:cNvPr id="3" name="Rechteck 2"/>
              <p:cNvSpPr/>
              <p:nvPr/>
            </p:nvSpPr>
            <p:spPr>
              <a:xfrm>
                <a:off x="2094926" y="1484784"/>
                <a:ext cx="1656184" cy="1944216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36000" rIns="36000" bIns="36000" rtlCol="0" anchor="t"/>
              <a:lstStyle/>
              <a:p>
                <a:pPr algn="ctr"/>
                <a:r>
                  <a:rPr lang="de-CH" dirty="0" smtClean="0"/>
                  <a:t>Schlüssel-aktivitäten</a:t>
                </a:r>
              </a:p>
              <a:p>
                <a:pPr marL="177800" indent="-177800">
                  <a:buFont typeface="Arial" pitchFamily="34" charset="0"/>
                  <a:buChar char="•"/>
                </a:pPr>
                <a:r>
                  <a:rPr lang="de-CH" sz="1200" dirty="0" smtClean="0"/>
                  <a:t>Unternehmen wertvoller machen</a:t>
                </a:r>
              </a:p>
              <a:p>
                <a:pPr marL="177800" indent="-177800">
                  <a:buFont typeface="Arial" pitchFamily="34" charset="0"/>
                  <a:buChar char="•"/>
                </a:pPr>
                <a:r>
                  <a:rPr lang="de-CH" sz="1200" dirty="0" smtClean="0"/>
                  <a:t>Unternehmen schlüsselfertig machen</a:t>
                </a:r>
              </a:p>
              <a:p>
                <a:pPr marL="177800" indent="-177800">
                  <a:buFont typeface="Arial" pitchFamily="34" charset="0"/>
                  <a:buChar char="•"/>
                </a:pPr>
                <a:r>
                  <a:rPr lang="de-CH" sz="1200" dirty="0" smtClean="0">
                    <a:solidFill>
                      <a:schemeClr val="tx1"/>
                    </a:solidFill>
                  </a:rPr>
                  <a:t>360 Grad Bewertung und </a:t>
                </a:r>
                <a:r>
                  <a:rPr lang="de-CH" sz="1200" dirty="0" err="1" smtClean="0">
                    <a:solidFill>
                      <a:schemeClr val="tx1"/>
                    </a:solidFill>
                  </a:rPr>
                  <a:t>Entscheidungshfilfen</a:t>
                </a:r>
                <a:endParaRPr lang="de-CH" sz="1200" dirty="0" smtClean="0">
                  <a:solidFill>
                    <a:schemeClr val="tx1"/>
                  </a:solidFill>
                </a:endParaRPr>
              </a:p>
              <a:p>
                <a:pPr marL="177800" indent="-177800">
                  <a:buFont typeface="Arial" pitchFamily="34" charset="0"/>
                  <a:buChar char="•"/>
                </a:pPr>
                <a:endParaRPr lang="de-CH" sz="1200" dirty="0"/>
              </a:p>
            </p:txBody>
          </p:sp>
          <p:sp>
            <p:nvSpPr>
              <p:cNvPr id="4" name="Rechteck 3"/>
              <p:cNvSpPr/>
              <p:nvPr/>
            </p:nvSpPr>
            <p:spPr>
              <a:xfrm>
                <a:off x="7020272" y="1484784"/>
                <a:ext cx="1584176" cy="4032448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36000" rIns="36000" bIns="36000" rtlCol="0" anchor="t"/>
              <a:lstStyle/>
              <a:p>
                <a:pPr algn="ctr"/>
                <a:r>
                  <a:rPr lang="de-CH" dirty="0" smtClean="0"/>
                  <a:t>Kunden</a:t>
                </a:r>
                <a:br>
                  <a:rPr lang="de-CH" dirty="0" smtClean="0"/>
                </a:br>
                <a:r>
                  <a:rPr lang="de-CH" dirty="0" smtClean="0"/>
                  <a:t>Segmente</a:t>
                </a:r>
              </a:p>
              <a:p>
                <a:pPr marL="177800" indent="-177800">
                  <a:buFont typeface="Arial" pitchFamily="34" charset="0"/>
                  <a:buChar char="•"/>
                </a:pPr>
                <a:r>
                  <a:rPr lang="de-CH" sz="1200" dirty="0" smtClean="0"/>
                  <a:t>Unternehmer</a:t>
                </a:r>
              </a:p>
              <a:p>
                <a:pPr marL="177800" indent="-177800">
                  <a:buFont typeface="Arial" pitchFamily="34" charset="0"/>
                  <a:buChar char="•"/>
                </a:pPr>
                <a:r>
                  <a:rPr lang="de-CH" sz="1200" dirty="0" smtClean="0"/>
                  <a:t>Inhaber</a:t>
                </a:r>
              </a:p>
              <a:p>
                <a:pPr marL="177800" indent="-177800">
                  <a:buFont typeface="Arial" pitchFamily="34" charset="0"/>
                  <a:buChar char="•"/>
                </a:pPr>
                <a:r>
                  <a:rPr lang="de-CH" sz="1200" dirty="0" smtClean="0"/>
                  <a:t>VR</a:t>
                </a:r>
                <a:endParaRPr lang="de-CH" sz="1200" dirty="0"/>
              </a:p>
              <a:p>
                <a:pPr marL="177800" indent="-177800">
                  <a:buFont typeface="Arial" pitchFamily="34" charset="0"/>
                  <a:buChar char="•"/>
                </a:pPr>
                <a:r>
                  <a:rPr lang="de-CH" sz="1200" dirty="0" smtClean="0"/>
                  <a:t>Nachfolgeregler</a:t>
                </a:r>
              </a:p>
            </p:txBody>
          </p:sp>
          <p:sp>
            <p:nvSpPr>
              <p:cNvPr id="5" name="Rechteck 4"/>
              <p:cNvSpPr/>
              <p:nvPr/>
            </p:nvSpPr>
            <p:spPr>
              <a:xfrm>
                <a:off x="3751109" y="1484784"/>
                <a:ext cx="1656184" cy="4032448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36000" rIns="36000" bIns="36000" rtlCol="0" anchor="t"/>
              <a:lstStyle/>
              <a:p>
                <a:pPr algn="ctr"/>
                <a:r>
                  <a:rPr lang="de-CH" dirty="0" smtClean="0"/>
                  <a:t>Versprechen &amp; Werte</a:t>
                </a:r>
              </a:p>
              <a:p>
                <a:pPr algn="ctr"/>
                <a:endParaRPr lang="de-CH" dirty="0" smtClean="0"/>
              </a:p>
              <a:p>
                <a:pPr algn="ctr"/>
                <a:r>
                  <a:rPr lang="de-DE" sz="1200" i="1" dirty="0"/>
                  <a:t>"Wir sind überzeugt, dass der gute Geist im Unternehmen wertvoll für die Gesellschaft ist. Darum bereiten wir auf gewinnende, geerdete und impulsgebende Art, den Nährboden für außergewöhnliches Wachstum."</a:t>
                </a:r>
                <a:endParaRPr lang="de-CH" sz="1200" dirty="0" smtClean="0"/>
              </a:p>
              <a:p>
                <a:endParaRPr lang="de-CH" sz="1200" dirty="0"/>
              </a:p>
              <a:p>
                <a:pPr marL="171450" indent="-171450">
                  <a:buFont typeface="Arial"/>
                  <a:buChar char="•"/>
                </a:pPr>
                <a:r>
                  <a:rPr lang="de-CH" sz="1200" dirty="0"/>
                  <a:t>g</a:t>
                </a:r>
                <a:r>
                  <a:rPr lang="de-CH" sz="1200" dirty="0" smtClean="0"/>
                  <a:t>ewinnend</a:t>
                </a:r>
              </a:p>
              <a:p>
                <a:pPr marL="171450" indent="-171450">
                  <a:buFont typeface="Arial"/>
                  <a:buChar char="•"/>
                </a:pPr>
                <a:r>
                  <a:rPr lang="de-CH" sz="1200" dirty="0"/>
                  <a:t>i</a:t>
                </a:r>
                <a:r>
                  <a:rPr lang="de-CH" sz="1200" dirty="0" smtClean="0"/>
                  <a:t>mpulsgebend</a:t>
                </a:r>
              </a:p>
              <a:p>
                <a:pPr marL="171450" indent="-171450">
                  <a:buFont typeface="Arial"/>
                  <a:buChar char="•"/>
                </a:pPr>
                <a:r>
                  <a:rPr lang="de-CH" sz="1200" dirty="0" smtClean="0"/>
                  <a:t>geerdet</a:t>
                </a:r>
              </a:p>
              <a:p>
                <a:pPr algn="ctr"/>
                <a:endParaRPr lang="de-CH" sz="1200" dirty="0"/>
              </a:p>
              <a:p>
                <a:pPr algn="ctr"/>
                <a:endParaRPr lang="de-CH" dirty="0" smtClean="0"/>
              </a:p>
            </p:txBody>
          </p:sp>
          <p:sp>
            <p:nvSpPr>
              <p:cNvPr id="6" name="Rechteck 5"/>
              <p:cNvSpPr/>
              <p:nvPr/>
            </p:nvSpPr>
            <p:spPr>
              <a:xfrm>
                <a:off x="5407293" y="1484784"/>
                <a:ext cx="1612979" cy="1944216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36000" rIns="36000" bIns="36000" rtlCol="0" anchor="t"/>
              <a:lstStyle/>
              <a:p>
                <a:pPr algn="ctr"/>
                <a:r>
                  <a:rPr lang="de-CH" dirty="0" smtClean="0"/>
                  <a:t>Kunden-beziehung(en)</a:t>
                </a:r>
              </a:p>
              <a:p>
                <a:pPr marL="177800" indent="-177800">
                  <a:buFont typeface="Arial" pitchFamily="34" charset="0"/>
                  <a:buChar char="•"/>
                </a:pPr>
                <a:r>
                  <a:rPr lang="de-CH" sz="1200" dirty="0" smtClean="0"/>
                  <a:t>Direkt</a:t>
                </a:r>
              </a:p>
              <a:p>
                <a:pPr marL="177800" indent="-177800">
                  <a:buFont typeface="Arial" pitchFamily="34" charset="0"/>
                  <a:buChar char="•"/>
                </a:pPr>
                <a:r>
                  <a:rPr lang="de-CH" sz="1200" dirty="0" smtClean="0"/>
                  <a:t>EP</a:t>
                </a:r>
              </a:p>
              <a:p>
                <a:pPr marL="177800" indent="-177800">
                  <a:buFont typeface="Arial" pitchFamily="34" charset="0"/>
                  <a:buChar char="•"/>
                </a:pPr>
                <a:r>
                  <a:rPr lang="de-CH" sz="1200" dirty="0" smtClean="0"/>
                  <a:t>Newsletter</a:t>
                </a:r>
              </a:p>
              <a:p>
                <a:pPr marL="177800" indent="-177800">
                  <a:buFont typeface="Arial" pitchFamily="34" charset="0"/>
                  <a:buChar char="•"/>
                </a:pPr>
                <a:r>
                  <a:rPr lang="de-CH" sz="1200" dirty="0" smtClean="0"/>
                  <a:t>Vorträge</a:t>
                </a:r>
              </a:p>
              <a:p>
                <a:pPr marL="177800" indent="-177800">
                  <a:buFont typeface="Arial" pitchFamily="34" charset="0"/>
                  <a:buChar char="•"/>
                </a:pPr>
                <a:endParaRPr lang="de-CH" sz="1200" dirty="0"/>
              </a:p>
            </p:txBody>
          </p:sp>
          <p:sp>
            <p:nvSpPr>
              <p:cNvPr id="11" name="Rechteck 10"/>
              <p:cNvSpPr/>
              <p:nvPr/>
            </p:nvSpPr>
            <p:spPr>
              <a:xfrm>
                <a:off x="2094926" y="3429000"/>
                <a:ext cx="1656184" cy="2088232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36000" rIns="36000" bIns="36000" rtlCol="0" anchor="t"/>
              <a:lstStyle/>
              <a:p>
                <a:pPr algn="ctr"/>
                <a:r>
                  <a:rPr lang="de-CH" dirty="0" err="1" smtClean="0"/>
                  <a:t>Schlüsselres-sourcen</a:t>
                </a:r>
                <a:endParaRPr lang="de-CH" dirty="0" smtClean="0"/>
              </a:p>
              <a:p>
                <a:pPr marL="177800" indent="-177800">
                  <a:buFont typeface="Arial" pitchFamily="34" charset="0"/>
                  <a:buChar char="•"/>
                </a:pPr>
                <a:r>
                  <a:rPr lang="de-CH" sz="1200" dirty="0" smtClean="0"/>
                  <a:t>Team intern</a:t>
                </a:r>
              </a:p>
              <a:p>
                <a:pPr marL="177800" indent="-177800">
                  <a:buFont typeface="Arial" pitchFamily="34" charset="0"/>
                  <a:buChar char="•"/>
                </a:pPr>
                <a:r>
                  <a:rPr lang="de-CH" sz="1200" dirty="0" smtClean="0"/>
                  <a:t>Spezialisten extern</a:t>
                </a:r>
              </a:p>
              <a:p>
                <a:pPr marL="177800" indent="-177800">
                  <a:buFont typeface="Arial" pitchFamily="34" charset="0"/>
                  <a:buChar char="•"/>
                </a:pPr>
                <a:r>
                  <a:rPr lang="de-CH" sz="1200" dirty="0" smtClean="0"/>
                  <a:t>Erfahrungen</a:t>
                </a:r>
              </a:p>
              <a:p>
                <a:pPr marL="177800" indent="-177800">
                  <a:buFont typeface="Arial" pitchFamily="34" charset="0"/>
                  <a:buChar char="•"/>
                </a:pPr>
                <a:r>
                  <a:rPr lang="de-CH" sz="1200" dirty="0" smtClean="0"/>
                  <a:t>Kundenstimmen / Referenzen</a:t>
                </a:r>
              </a:p>
              <a:p>
                <a:pPr marL="177800" indent="-177800">
                  <a:buFont typeface="Arial" pitchFamily="34" charset="0"/>
                  <a:buChar char="•"/>
                </a:pPr>
                <a:endParaRPr lang="de-CH" sz="1200" dirty="0" smtClean="0"/>
              </a:p>
              <a:p>
                <a:pPr marL="177800" indent="-177800">
                  <a:buFont typeface="Arial" pitchFamily="34" charset="0"/>
                  <a:buChar char="•"/>
                </a:pPr>
                <a:endParaRPr lang="de-CH" sz="1200" dirty="0"/>
              </a:p>
            </p:txBody>
          </p:sp>
          <p:sp>
            <p:nvSpPr>
              <p:cNvPr id="12" name="Rechteck 11"/>
              <p:cNvSpPr/>
              <p:nvPr/>
            </p:nvSpPr>
            <p:spPr>
              <a:xfrm>
                <a:off x="5407293" y="3429000"/>
                <a:ext cx="1612979" cy="2088232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36000" rIns="36000" bIns="36000" rtlCol="0" anchor="t"/>
              <a:lstStyle/>
              <a:p>
                <a:pPr algn="ctr"/>
                <a:r>
                  <a:rPr lang="de-CH" dirty="0" smtClean="0"/>
                  <a:t>Kanäle</a:t>
                </a:r>
              </a:p>
              <a:p>
                <a:pPr marL="177800" indent="-177800">
                  <a:buFont typeface="Arial" pitchFamily="34" charset="0"/>
                  <a:buChar char="•"/>
                </a:pPr>
                <a:r>
                  <a:rPr lang="de-CH" sz="1200" dirty="0" smtClean="0"/>
                  <a:t>Persönliche Empfehlungen</a:t>
                </a:r>
              </a:p>
              <a:p>
                <a:pPr marL="177800" indent="-177800">
                  <a:buFont typeface="Arial" pitchFamily="34" charset="0"/>
                  <a:buChar char="•"/>
                </a:pPr>
                <a:r>
                  <a:rPr lang="de-CH" sz="1200" dirty="0" smtClean="0"/>
                  <a:t>Fachartikel</a:t>
                </a:r>
              </a:p>
              <a:p>
                <a:pPr marL="177800" indent="-177800">
                  <a:buFont typeface="Arial" pitchFamily="34" charset="0"/>
                  <a:buChar char="•"/>
                </a:pPr>
                <a:r>
                  <a:rPr lang="de-CH" sz="1200" dirty="0" smtClean="0"/>
                  <a:t>Online</a:t>
                </a:r>
              </a:p>
              <a:p>
                <a:pPr marL="177800" indent="-177800">
                  <a:buFont typeface="Arial" pitchFamily="34" charset="0"/>
                  <a:buChar char="•"/>
                </a:pPr>
                <a:endParaRPr lang="de-CH" sz="1200" dirty="0"/>
              </a:p>
              <a:p>
                <a:pPr marL="177800" indent="-177800">
                  <a:buFont typeface="Arial" pitchFamily="34" charset="0"/>
                  <a:buChar char="•"/>
                </a:pPr>
                <a:endParaRPr lang="de-CH" sz="1200" dirty="0" smtClean="0"/>
              </a:p>
              <a:p>
                <a:pPr marL="177800" indent="-177800">
                  <a:buFont typeface="Arial" pitchFamily="34" charset="0"/>
                  <a:buChar char="•"/>
                </a:pPr>
                <a:endParaRPr lang="de-CH" sz="1200" dirty="0"/>
              </a:p>
            </p:txBody>
          </p:sp>
        </p:grpSp>
        <p:grpSp>
          <p:nvGrpSpPr>
            <p:cNvPr id="9" name="Gruppieren 15"/>
            <p:cNvGrpSpPr/>
            <p:nvPr/>
          </p:nvGrpSpPr>
          <p:grpSpPr>
            <a:xfrm>
              <a:off x="368135" y="5517232"/>
              <a:ext cx="8236314" cy="1215752"/>
              <a:chOff x="368135" y="5517232"/>
              <a:chExt cx="8236314" cy="1215752"/>
            </a:xfrm>
          </p:grpSpPr>
          <p:sp>
            <p:nvSpPr>
              <p:cNvPr id="13" name="Rechteck 12"/>
              <p:cNvSpPr/>
              <p:nvPr/>
            </p:nvSpPr>
            <p:spPr>
              <a:xfrm>
                <a:off x="368135" y="5517232"/>
                <a:ext cx="4131857" cy="1215752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36000" rIns="36000" bIns="36000" rtlCol="0" anchor="t"/>
              <a:lstStyle/>
              <a:p>
                <a:r>
                  <a:rPr lang="de-CH" dirty="0" smtClean="0"/>
                  <a:t>Kostenstruktur</a:t>
                </a:r>
              </a:p>
              <a:p>
                <a:pPr marL="177800" indent="-177800">
                  <a:buFont typeface="Arial" pitchFamily="34" charset="0"/>
                  <a:buChar char="•"/>
                </a:pPr>
                <a:r>
                  <a:rPr lang="de-CH" sz="1200" dirty="0" smtClean="0"/>
                  <a:t>Löhne</a:t>
                </a:r>
              </a:p>
              <a:p>
                <a:pPr marL="177800" indent="-177800">
                  <a:buFont typeface="Arial" pitchFamily="34" charset="0"/>
                  <a:buChar char="•"/>
                </a:pPr>
                <a:r>
                  <a:rPr lang="de-CH" sz="1200" dirty="0" smtClean="0"/>
                  <a:t>Autos, Tanken, Versicherung</a:t>
                </a:r>
              </a:p>
              <a:p>
                <a:pPr marL="177800" indent="-177800">
                  <a:buFont typeface="Arial" pitchFamily="34" charset="0"/>
                  <a:buChar char="•"/>
                </a:pPr>
                <a:r>
                  <a:rPr lang="de-CH" sz="1200" dirty="0" smtClean="0"/>
                  <a:t>Handys, Spesen</a:t>
                </a:r>
              </a:p>
              <a:p>
                <a:pPr marL="177800" indent="-177800">
                  <a:buFont typeface="Arial" pitchFamily="34" charset="0"/>
                  <a:buChar char="•"/>
                </a:pPr>
                <a:r>
                  <a:rPr lang="de-CH" sz="1200" dirty="0" smtClean="0"/>
                  <a:t>Mieten</a:t>
                </a:r>
              </a:p>
            </p:txBody>
          </p:sp>
          <p:sp>
            <p:nvSpPr>
              <p:cNvPr id="14" name="Rechteck 13"/>
              <p:cNvSpPr/>
              <p:nvPr/>
            </p:nvSpPr>
            <p:spPr>
              <a:xfrm>
                <a:off x="4499993" y="5517232"/>
                <a:ext cx="4104456" cy="1215752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36000" rIns="36000" bIns="36000" rtlCol="0" anchor="t"/>
              <a:lstStyle/>
              <a:p>
                <a:r>
                  <a:rPr lang="de-CH" dirty="0" smtClean="0"/>
                  <a:t>Erträge </a:t>
                </a:r>
              </a:p>
              <a:p>
                <a:pPr marL="177800" indent="-177800">
                  <a:buFont typeface="Arial" pitchFamily="34" charset="0"/>
                  <a:buChar char="•"/>
                </a:pPr>
                <a:r>
                  <a:rPr lang="de-CH" sz="1200" dirty="0" smtClean="0"/>
                  <a:t>APPLETREE-</a:t>
                </a:r>
                <a:r>
                  <a:rPr lang="de-CH" sz="1200" dirty="0"/>
                  <a:t> </a:t>
                </a:r>
                <a:r>
                  <a:rPr lang="de-CH" sz="1200" dirty="0" smtClean="0"/>
                  <a:t>Prozess von Kunden</a:t>
                </a:r>
              </a:p>
              <a:p>
                <a:pPr marL="177800" indent="-177800">
                  <a:buFont typeface="Arial" pitchFamily="34" charset="0"/>
                  <a:buChar char="•"/>
                </a:pPr>
                <a:r>
                  <a:rPr lang="de-CH" sz="1200" dirty="0" smtClean="0"/>
                  <a:t>Lizenzerträge</a:t>
                </a:r>
              </a:p>
              <a:p>
                <a:pPr marL="177800" indent="-177800">
                  <a:buFont typeface="Arial" pitchFamily="34" charset="0"/>
                  <a:buChar char="•"/>
                </a:pPr>
                <a:r>
                  <a:rPr lang="de-CH" sz="1200" dirty="0" smtClean="0"/>
                  <a:t>Referate / Unterricht</a:t>
                </a:r>
              </a:p>
              <a:p>
                <a:pPr marL="177800" indent="-177800">
                  <a:buFont typeface="Arial" pitchFamily="34" charset="0"/>
                  <a:buChar char="•"/>
                </a:pPr>
                <a:r>
                  <a:rPr lang="de-CH" sz="1200" dirty="0" smtClean="0">
                    <a:solidFill>
                      <a:srgbClr val="000000"/>
                    </a:solidFill>
                  </a:rPr>
                  <a:t>Online- Verkäufe (Tools und Bücher)</a:t>
                </a:r>
              </a:p>
              <a:p>
                <a:pPr marL="177800" indent="-177800">
                  <a:buFont typeface="Arial" pitchFamily="34" charset="0"/>
                  <a:buChar char="•"/>
                </a:pPr>
                <a:endParaRPr lang="de-CH" sz="1200" dirty="0" smtClean="0"/>
              </a:p>
            </p:txBody>
          </p:sp>
        </p:grpSp>
      </p:grpSp>
      <p:sp>
        <p:nvSpPr>
          <p:cNvPr id="28" name="Foliennummernplatzhalt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149D-D0E7-41F2-9B45-EB1DE45C0E85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2727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457200" y="-120470"/>
            <a:ext cx="8229600" cy="1143000"/>
          </a:xfrm>
        </p:spPr>
        <p:txBody>
          <a:bodyPr>
            <a:normAutofit/>
          </a:bodyPr>
          <a:lstStyle/>
          <a:p>
            <a:r>
              <a:rPr lang="de-CH" dirty="0" err="1" smtClean="0"/>
              <a:t>Canvas</a:t>
            </a:r>
            <a:r>
              <a:rPr lang="de-CH" dirty="0" smtClean="0"/>
              <a:t> APPLETREE</a:t>
            </a:r>
            <a:endParaRPr lang="de-DE" dirty="0"/>
          </a:p>
        </p:txBody>
      </p:sp>
      <p:grpSp>
        <p:nvGrpSpPr>
          <p:cNvPr id="7" name="Gruppieren 16"/>
          <p:cNvGrpSpPr/>
          <p:nvPr/>
        </p:nvGrpSpPr>
        <p:grpSpPr>
          <a:xfrm>
            <a:off x="366733" y="1022531"/>
            <a:ext cx="8237716" cy="5710454"/>
            <a:chOff x="366733" y="1484784"/>
            <a:chExt cx="8237716" cy="5248200"/>
          </a:xfrm>
        </p:grpSpPr>
        <p:grpSp>
          <p:nvGrpSpPr>
            <p:cNvPr id="8" name="Gruppieren 14"/>
            <p:cNvGrpSpPr/>
            <p:nvPr/>
          </p:nvGrpSpPr>
          <p:grpSpPr>
            <a:xfrm>
              <a:off x="366733" y="1484784"/>
              <a:ext cx="8237715" cy="4032448"/>
              <a:chOff x="366733" y="1484784"/>
              <a:chExt cx="8237715" cy="4032448"/>
            </a:xfrm>
          </p:grpSpPr>
          <p:sp>
            <p:nvSpPr>
              <p:cNvPr id="2" name="Rechteck 1"/>
              <p:cNvSpPr/>
              <p:nvPr/>
            </p:nvSpPr>
            <p:spPr>
              <a:xfrm>
                <a:off x="366733" y="1484784"/>
                <a:ext cx="1728192" cy="4032448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36000" rIns="36000" bIns="36000" rtlCol="0" anchor="t"/>
              <a:lstStyle/>
              <a:p>
                <a:pPr algn="ctr"/>
                <a:r>
                  <a:rPr lang="de-CH" dirty="0" smtClean="0"/>
                  <a:t>Schlüsselpartner</a:t>
                </a:r>
              </a:p>
              <a:p>
                <a:pPr marL="177800" indent="-177800" algn="ctr"/>
                <a:endParaRPr lang="de-CH" sz="1200" dirty="0"/>
              </a:p>
              <a:p>
                <a:pPr marL="177800" indent="-177800" algn="ctr"/>
                <a:endParaRPr lang="de-CH" sz="1200" dirty="0" smtClean="0"/>
              </a:p>
              <a:p>
                <a:pPr marL="177800" indent="-177800" algn="ctr"/>
                <a:endParaRPr lang="de-CH" sz="1200" dirty="0" smtClean="0"/>
              </a:p>
            </p:txBody>
          </p:sp>
          <p:sp>
            <p:nvSpPr>
              <p:cNvPr id="3" name="Rechteck 2"/>
              <p:cNvSpPr/>
              <p:nvPr/>
            </p:nvSpPr>
            <p:spPr>
              <a:xfrm>
                <a:off x="2094926" y="1484784"/>
                <a:ext cx="1656184" cy="1944216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36000" rIns="36000" bIns="36000" rtlCol="0" anchor="t"/>
              <a:lstStyle/>
              <a:p>
                <a:pPr algn="ctr"/>
                <a:r>
                  <a:rPr lang="de-CH" dirty="0" smtClean="0"/>
                  <a:t>Schlüssel-aktivitäten</a:t>
                </a:r>
              </a:p>
              <a:p>
                <a:pPr marL="177800" indent="-177800">
                  <a:buFont typeface="Arial" pitchFamily="34" charset="0"/>
                  <a:buChar char="•"/>
                </a:pPr>
                <a:endParaRPr lang="de-CH" sz="1200" dirty="0"/>
              </a:p>
            </p:txBody>
          </p:sp>
          <p:sp>
            <p:nvSpPr>
              <p:cNvPr id="4" name="Rechteck 3"/>
              <p:cNvSpPr/>
              <p:nvPr/>
            </p:nvSpPr>
            <p:spPr>
              <a:xfrm>
                <a:off x="7020272" y="1484784"/>
                <a:ext cx="1584176" cy="4032448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36000" rIns="36000" bIns="36000" rtlCol="0" anchor="t"/>
              <a:lstStyle/>
              <a:p>
                <a:pPr algn="ctr"/>
                <a:r>
                  <a:rPr lang="de-CH" dirty="0" smtClean="0"/>
                  <a:t>Kunden</a:t>
                </a:r>
                <a:br>
                  <a:rPr lang="de-CH" dirty="0" smtClean="0"/>
                </a:br>
                <a:r>
                  <a:rPr lang="de-CH" dirty="0" smtClean="0"/>
                  <a:t>Segmente</a:t>
                </a:r>
              </a:p>
            </p:txBody>
          </p:sp>
          <p:sp>
            <p:nvSpPr>
              <p:cNvPr id="5" name="Rechteck 4"/>
              <p:cNvSpPr/>
              <p:nvPr/>
            </p:nvSpPr>
            <p:spPr>
              <a:xfrm>
                <a:off x="3751109" y="1484784"/>
                <a:ext cx="1656184" cy="4032448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36000" rIns="36000" bIns="36000" rtlCol="0" anchor="t"/>
              <a:lstStyle/>
              <a:p>
                <a:pPr algn="ctr"/>
                <a:r>
                  <a:rPr lang="de-CH" dirty="0" smtClean="0"/>
                  <a:t>Versprechen &amp; Werte</a:t>
                </a:r>
              </a:p>
              <a:p>
                <a:pPr algn="ctr"/>
                <a:endParaRPr lang="de-CH" sz="1200" dirty="0"/>
              </a:p>
              <a:p>
                <a:pPr algn="ctr"/>
                <a:endParaRPr lang="de-CH" dirty="0" smtClean="0"/>
              </a:p>
            </p:txBody>
          </p:sp>
          <p:sp>
            <p:nvSpPr>
              <p:cNvPr id="6" name="Rechteck 5"/>
              <p:cNvSpPr/>
              <p:nvPr/>
            </p:nvSpPr>
            <p:spPr>
              <a:xfrm>
                <a:off x="5407293" y="1484784"/>
                <a:ext cx="1612979" cy="1944216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36000" rIns="36000" bIns="36000" rtlCol="0" anchor="t"/>
              <a:lstStyle/>
              <a:p>
                <a:pPr algn="ctr"/>
                <a:r>
                  <a:rPr lang="de-CH" dirty="0" smtClean="0"/>
                  <a:t>Kunden-beziehung(en)</a:t>
                </a:r>
              </a:p>
            </p:txBody>
          </p:sp>
          <p:sp>
            <p:nvSpPr>
              <p:cNvPr id="11" name="Rechteck 10"/>
              <p:cNvSpPr/>
              <p:nvPr/>
            </p:nvSpPr>
            <p:spPr>
              <a:xfrm>
                <a:off x="2094926" y="3429000"/>
                <a:ext cx="1656184" cy="2088232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36000" rIns="36000" bIns="36000" rtlCol="0" anchor="t"/>
              <a:lstStyle/>
              <a:p>
                <a:pPr algn="ctr"/>
                <a:r>
                  <a:rPr lang="de-CH" dirty="0" err="1" smtClean="0"/>
                  <a:t>Schlüsselres-sourcen</a:t>
                </a:r>
                <a:endParaRPr lang="de-CH" dirty="0" smtClean="0"/>
              </a:p>
              <a:p>
                <a:pPr marL="177800" indent="-177800">
                  <a:buFont typeface="Arial" pitchFamily="34" charset="0"/>
                  <a:buChar char="•"/>
                </a:pPr>
                <a:endParaRPr lang="de-CH" sz="1200" dirty="0"/>
              </a:p>
            </p:txBody>
          </p:sp>
          <p:sp>
            <p:nvSpPr>
              <p:cNvPr id="12" name="Rechteck 11"/>
              <p:cNvSpPr/>
              <p:nvPr/>
            </p:nvSpPr>
            <p:spPr>
              <a:xfrm>
                <a:off x="5407293" y="3429000"/>
                <a:ext cx="1612979" cy="2088232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36000" rIns="36000" bIns="36000" rtlCol="0" anchor="t"/>
              <a:lstStyle/>
              <a:p>
                <a:pPr algn="ctr"/>
                <a:r>
                  <a:rPr lang="de-CH" dirty="0" smtClean="0"/>
                  <a:t>Kanäle</a:t>
                </a:r>
              </a:p>
              <a:p>
                <a:pPr marL="177800" indent="-177800">
                  <a:buFont typeface="Arial" pitchFamily="34" charset="0"/>
                  <a:buChar char="•"/>
                </a:pPr>
                <a:endParaRPr lang="de-CH" sz="1200" dirty="0"/>
              </a:p>
              <a:p>
                <a:pPr marL="177800" indent="-177800">
                  <a:buFont typeface="Arial" pitchFamily="34" charset="0"/>
                  <a:buChar char="•"/>
                </a:pPr>
                <a:endParaRPr lang="de-CH" sz="1200" dirty="0" smtClean="0"/>
              </a:p>
              <a:p>
                <a:pPr marL="177800" indent="-177800">
                  <a:buFont typeface="Arial" pitchFamily="34" charset="0"/>
                  <a:buChar char="•"/>
                </a:pPr>
                <a:endParaRPr lang="de-CH" sz="1200" dirty="0"/>
              </a:p>
            </p:txBody>
          </p:sp>
        </p:grpSp>
        <p:grpSp>
          <p:nvGrpSpPr>
            <p:cNvPr id="9" name="Gruppieren 15"/>
            <p:cNvGrpSpPr/>
            <p:nvPr/>
          </p:nvGrpSpPr>
          <p:grpSpPr>
            <a:xfrm>
              <a:off x="368135" y="5517232"/>
              <a:ext cx="8236314" cy="1215752"/>
              <a:chOff x="368135" y="5517232"/>
              <a:chExt cx="8236314" cy="1215752"/>
            </a:xfrm>
          </p:grpSpPr>
          <p:sp>
            <p:nvSpPr>
              <p:cNvPr id="13" name="Rechteck 12"/>
              <p:cNvSpPr/>
              <p:nvPr/>
            </p:nvSpPr>
            <p:spPr>
              <a:xfrm>
                <a:off x="368135" y="5517232"/>
                <a:ext cx="4131857" cy="1215752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36000" rIns="36000" bIns="36000" rtlCol="0" anchor="t"/>
              <a:lstStyle/>
              <a:p>
                <a:r>
                  <a:rPr lang="de-CH" dirty="0" smtClean="0"/>
                  <a:t>Kostenstruktur</a:t>
                </a:r>
              </a:p>
            </p:txBody>
          </p:sp>
          <p:sp>
            <p:nvSpPr>
              <p:cNvPr id="14" name="Rechteck 13"/>
              <p:cNvSpPr/>
              <p:nvPr/>
            </p:nvSpPr>
            <p:spPr>
              <a:xfrm>
                <a:off x="4499993" y="5517232"/>
                <a:ext cx="4104456" cy="1215752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36000" rIns="36000" bIns="36000" rtlCol="0" anchor="t"/>
              <a:lstStyle/>
              <a:p>
                <a:r>
                  <a:rPr lang="de-CH" dirty="0" smtClean="0"/>
                  <a:t>Erträge </a:t>
                </a:r>
              </a:p>
            </p:txBody>
          </p:sp>
        </p:grpSp>
      </p:grpSp>
      <p:sp>
        <p:nvSpPr>
          <p:cNvPr id="28" name="Foliennummernplatzhalt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149D-D0E7-41F2-9B45-EB1DE45C0E85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7389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</Words>
  <Application>Microsoft Macintosh PowerPoint</Application>
  <PresentationFormat>Bildschirmpräsentation (4:3)</PresentationFormat>
  <Paragraphs>66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Office-Design</vt:lpstr>
      <vt:lpstr>Canvas APPLETREE www.apple-tree.com </vt:lpstr>
      <vt:lpstr>Canvas APPLETREE</vt:lpstr>
    </vt:vector>
  </TitlesOfParts>
  <Company>APPLETREE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Bruno Aregger</dc:creator>
  <cp:lastModifiedBy>Bruno Aregger</cp:lastModifiedBy>
  <cp:revision>14</cp:revision>
  <dcterms:created xsi:type="dcterms:W3CDTF">2014-12-02T12:05:44Z</dcterms:created>
  <dcterms:modified xsi:type="dcterms:W3CDTF">2018-04-01T10:05:20Z</dcterms:modified>
</cp:coreProperties>
</file>